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64" r:id="rId3"/>
    <p:sldId id="265" r:id="rId4"/>
    <p:sldId id="266" r:id="rId5"/>
    <p:sldId id="268" r:id="rId6"/>
    <p:sldId id="270" r:id="rId7"/>
    <p:sldId id="272" r:id="rId8"/>
    <p:sldId id="267" r:id="rId9"/>
    <p:sldId id="269" r:id="rId10"/>
    <p:sldId id="276" r:id="rId11"/>
    <p:sldId id="271" r:id="rId12"/>
    <p:sldId id="273" r:id="rId13"/>
    <p:sldId id="274" r:id="rId14"/>
    <p:sldId id="275" r:id="rId15"/>
    <p:sldId id="277" r:id="rId16"/>
    <p:sldId id="278" r:id="rId17"/>
    <p:sldId id="263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94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79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8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7200" cap="none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8B07-2C06-4CF2-8E91-F7385E71E2CB}" type="datetimeFigureOut">
              <a:rPr lang="en-US" dirty="0"/>
              <a:t>8/23/2016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 b="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69D4-B020-4602-B87C-B094679675DF}" type="datetimeFigureOut">
              <a:rPr lang="en-US" dirty="0"/>
              <a:t>8/23/2016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C11EA-3D59-4DFE-9385-0A032B3191AF}" type="datetimeFigureOut">
              <a:rPr lang="en-US" dirty="0"/>
              <a:t>8/23/2016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936D4-0671-4B70-A95D-BFBC9A35DA5B}" type="datetimeFigureOut">
              <a:rPr lang="en-US" dirty="0"/>
              <a:t>8/23/2016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7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DDD67DAC-232D-4042-B5C0-E64770A42A28}" type="datetimeFigureOut">
              <a:rPr lang="en-US" dirty="0"/>
              <a:t>8/23/2016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ECD2C-79BD-4B90-B3FA-E3B19B3FF97B}" type="datetimeFigureOut">
              <a:rPr lang="en-US" dirty="0"/>
              <a:t>8/23/2016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9FDB6-7A26-4DBB-9BB0-088C0534314D}" type="datetimeFigureOut">
              <a:rPr lang="en-US" dirty="0"/>
              <a:t>8/23/2016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C72F-E0F0-449A-A903-6D7865ED3EFA}" type="datetimeFigureOut">
              <a:rPr lang="en-US" dirty="0"/>
              <a:t>8/23/2016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1207D-C9F3-42EA-960B-DC9955B358C7}" type="datetimeFigureOut">
              <a:rPr lang="en-US" dirty="0"/>
              <a:t>8/23/2016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827A6-8947-4115-8D9E-E89B1EC0518D}" type="datetimeFigureOut">
              <a:rPr lang="en-US" dirty="0"/>
              <a:t>8/23/2016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60A6F-F31A-4CA3-B222-0B3C224FF998}" type="datetimeFigureOut">
              <a:rPr lang="en-US" dirty="0"/>
              <a:t>8/23/2016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648A1663-7765-4EF4-B97F-A02E70C6265E}" type="datetimeFigureOut">
              <a:rPr lang="en-US" dirty="0"/>
              <a:t>8/23/2016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 cap="none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Full Stack Web Development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35610" y="4468031"/>
            <a:ext cx="52949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38949E"/>
                </a:solidFill>
              </a:rPr>
              <a:t>           JavaScript </a:t>
            </a:r>
            <a:r>
              <a:rPr lang="en-US" sz="2400" dirty="0" smtClean="0"/>
              <a:t>/ </a:t>
            </a:r>
            <a:r>
              <a:rPr lang="en-US" sz="2400" dirty="0" smtClean="0"/>
              <a:t>Getting Started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2154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Single Line Comment</a:t>
            </a:r>
          </a:p>
          <a:p>
            <a:pPr marL="0" indent="0">
              <a:buNone/>
            </a:pPr>
            <a:r>
              <a:rPr lang="en-US" dirty="0" smtClean="0"/>
              <a:t>var x = 5; 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// This is a single line comment</a:t>
            </a:r>
          </a:p>
          <a:p>
            <a:pPr marL="0" indent="0">
              <a:buNone/>
            </a:pPr>
            <a:endParaRPr lang="en-US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buNone/>
            </a:pPr>
            <a:r>
              <a:rPr lang="en-US" dirty="0" smtClean="0"/>
              <a:t>Multi Line Comment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/*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	This is a</a:t>
            </a:r>
          </a:p>
          <a:p>
            <a:pPr marL="0" indent="0">
              <a:buNone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	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multi-line comment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*/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3856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Arrays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JavaScript arrays allow us to store multiple values in a single variable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b="1" dirty="0" smtClean="0"/>
              <a:t>var names = [‘Bob’, ‘Jim’, ‘Jose’, ‘Paula’];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b="1" dirty="0" smtClean="0"/>
              <a:t>console.log(names[0]);    </a:t>
            </a:r>
            <a:r>
              <a:rPr lang="en-US" b="1" dirty="0" smtClean="0">
                <a:solidFill>
                  <a:schemeClr val="bg2"/>
                </a:solidFill>
              </a:rPr>
              <a:t>// Bob</a:t>
            </a:r>
            <a:endParaRPr lang="en-US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6436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Loops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2121408"/>
            <a:ext cx="10058400" cy="473659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Execute a block of code as long as a condition is true and repeat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For Loop:</a:t>
            </a:r>
          </a:p>
          <a:p>
            <a:pPr marL="0" indent="0">
              <a:buNone/>
            </a:pPr>
            <a:r>
              <a:rPr lang="en-US" b="1" dirty="0" smtClean="0"/>
              <a:t>for(I = 0; I &lt; 10;i++){</a:t>
            </a:r>
          </a:p>
          <a:p>
            <a:pPr marL="0" indent="0">
              <a:buNone/>
            </a:pPr>
            <a:r>
              <a:rPr lang="en-US" b="1" dirty="0" smtClean="0"/>
              <a:t>	console.log(</a:t>
            </a:r>
            <a:r>
              <a:rPr lang="en-US" b="1" dirty="0" err="1" smtClean="0"/>
              <a:t>i</a:t>
            </a:r>
            <a:r>
              <a:rPr lang="en-US" b="1" dirty="0" smtClean="0"/>
              <a:t>)</a:t>
            </a:r>
            <a:endParaRPr lang="en-US" b="1" dirty="0"/>
          </a:p>
          <a:p>
            <a:pPr marL="0" indent="0">
              <a:buNone/>
            </a:pPr>
            <a:r>
              <a:rPr lang="en-US" b="1" dirty="0" smtClean="0"/>
              <a:t>}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dirty="0" smtClean="0"/>
              <a:t>While Loop:</a:t>
            </a:r>
          </a:p>
          <a:p>
            <a:pPr marL="0" indent="0">
              <a:buNone/>
            </a:pPr>
            <a:r>
              <a:rPr lang="en-US" b="1" dirty="0" smtClean="0"/>
              <a:t>while(I &lt; 10){</a:t>
            </a:r>
          </a:p>
          <a:p>
            <a:pPr marL="0" indent="0">
              <a:buNone/>
            </a:pPr>
            <a:r>
              <a:rPr lang="en-US" b="1" dirty="0"/>
              <a:t>	</a:t>
            </a:r>
            <a:r>
              <a:rPr lang="en-US" b="1" dirty="0" smtClean="0"/>
              <a:t>console.log(</a:t>
            </a:r>
            <a:r>
              <a:rPr lang="en-US" b="1" dirty="0" err="1" smtClean="0"/>
              <a:t>i</a:t>
            </a:r>
            <a:r>
              <a:rPr lang="en-US" b="1" dirty="0" smtClean="0"/>
              <a:t>);</a:t>
            </a:r>
          </a:p>
          <a:p>
            <a:pPr marL="0" indent="0">
              <a:buNone/>
            </a:pPr>
            <a:r>
              <a:rPr lang="en-US" b="1" dirty="0"/>
              <a:t>	</a:t>
            </a:r>
            <a:r>
              <a:rPr lang="en-US" b="1" dirty="0" err="1" smtClean="0"/>
              <a:t>i</a:t>
            </a:r>
            <a:r>
              <a:rPr lang="en-US" b="1" dirty="0" smtClean="0"/>
              <a:t>++’</a:t>
            </a:r>
          </a:p>
          <a:p>
            <a:pPr marL="0" indent="0">
              <a:buNone/>
            </a:pPr>
            <a:r>
              <a:rPr lang="en-US" b="1" dirty="0" smtClean="0"/>
              <a:t>}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7495558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Almost everything in JS can be considered an “object”. 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Objects have properties and methods (functions)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// Assign Properties</a:t>
            </a:r>
          </a:p>
          <a:p>
            <a:pPr marL="0" indent="0">
              <a:buNone/>
            </a:pPr>
            <a:r>
              <a:rPr lang="en-US" b="1" dirty="0" smtClean="0"/>
              <a:t>var person = {name:”Mike”, age:33, hairColor:”Brown”}</a:t>
            </a:r>
          </a:p>
          <a:p>
            <a:pPr marL="0" indent="0">
              <a:buNone/>
            </a:pPr>
            <a:r>
              <a:rPr lang="en-US" dirty="0" smtClean="0"/>
              <a:t>// Access Property</a:t>
            </a:r>
          </a:p>
          <a:p>
            <a:pPr marL="0" indent="0">
              <a:buNone/>
            </a:pPr>
            <a:r>
              <a:rPr lang="en-US" b="1" dirty="0" smtClean="0"/>
              <a:t>console.log(person.name); </a:t>
            </a:r>
            <a:r>
              <a:rPr lang="en-US" b="1" dirty="0" smtClean="0">
                <a:solidFill>
                  <a:schemeClr val="bg2"/>
                </a:solidFill>
              </a:rPr>
              <a:t>// Mike</a:t>
            </a:r>
          </a:p>
          <a:p>
            <a:pPr marL="0" indent="0">
              <a:buNone/>
            </a:pPr>
            <a:r>
              <a:rPr lang="en-US" dirty="0" smtClean="0"/>
              <a:t>// Accessing Method</a:t>
            </a:r>
          </a:p>
          <a:p>
            <a:pPr marL="0" indent="0">
              <a:buNone/>
            </a:pPr>
            <a:r>
              <a:rPr lang="en-US" b="1" dirty="0" smtClean="0"/>
              <a:t>person.getName()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1696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Conditionals / If Statements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Runs a block of code if something is true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 smtClean="0"/>
              <a:t>var x = 10;</a:t>
            </a:r>
          </a:p>
          <a:p>
            <a:pPr marL="0" indent="0">
              <a:buNone/>
            </a:pPr>
            <a:r>
              <a:rPr lang="en-US" b="1" dirty="0" smtClean="0"/>
              <a:t>If(x &gt; 5){</a:t>
            </a:r>
          </a:p>
          <a:p>
            <a:pPr marL="0" indent="0">
              <a:buNone/>
            </a:pPr>
            <a:r>
              <a:rPr lang="en-US" b="1" dirty="0"/>
              <a:t>	</a:t>
            </a:r>
            <a:r>
              <a:rPr lang="en-US" b="1" dirty="0" smtClean="0"/>
              <a:t>console.log(‘Yes’);</a:t>
            </a:r>
          </a:p>
          <a:p>
            <a:pPr marL="0" indent="0">
              <a:buNone/>
            </a:pPr>
            <a:r>
              <a:rPr lang="en-US" b="1" dirty="0" smtClean="0"/>
              <a:t>}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01306" y="3053919"/>
            <a:ext cx="268541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If(x &gt; 5){</a:t>
            </a:r>
          </a:p>
          <a:p>
            <a:r>
              <a:rPr lang="en-US" b="1" dirty="0"/>
              <a:t>	console.log(‘Yes’);</a:t>
            </a:r>
          </a:p>
          <a:p>
            <a:r>
              <a:rPr lang="en-US" b="1" dirty="0" smtClean="0"/>
              <a:t>} else {</a:t>
            </a:r>
          </a:p>
          <a:p>
            <a:r>
              <a:rPr lang="en-US" b="1" dirty="0" smtClean="0"/>
              <a:t>	console.log(‘No’);</a:t>
            </a:r>
            <a:endParaRPr lang="en-US" b="1" dirty="0"/>
          </a:p>
          <a:p>
            <a:r>
              <a:rPr lang="en-US" b="1" dirty="0" smtClean="0"/>
              <a:t>}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7593231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Switch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7" y="1899466"/>
            <a:ext cx="10781841" cy="4736592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dirty="0" smtClean="0"/>
              <a:t>Selects one of many blocks of code to execute. Often used as an alternative for an if statement</a:t>
            </a:r>
          </a:p>
          <a:p>
            <a:pPr marL="0" indent="0">
              <a:lnSpc>
                <a:spcPct val="150000"/>
              </a:lnSpc>
              <a:buNone/>
            </a:pPr>
            <a:endParaRPr lang="en-US" dirty="0" smtClean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b="1" dirty="0" smtClean="0"/>
              <a:t>Switch(x){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b="1" dirty="0"/>
              <a:t>	</a:t>
            </a:r>
            <a:r>
              <a:rPr lang="en-US" b="1" dirty="0" smtClean="0"/>
              <a:t>case 1: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b="1" dirty="0"/>
              <a:t>	</a:t>
            </a:r>
            <a:r>
              <a:rPr lang="en-US" b="1" dirty="0" smtClean="0"/>
              <a:t>	console.log(‘Yes x is 1’);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b="1" dirty="0" smtClean="0"/>
              <a:t>		break;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b="1" dirty="0"/>
              <a:t>	</a:t>
            </a:r>
            <a:r>
              <a:rPr lang="en-US" b="1" dirty="0" smtClean="0"/>
              <a:t>case 2: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b="1" dirty="0"/>
              <a:t>	</a:t>
            </a:r>
            <a:r>
              <a:rPr lang="en-US" b="1" dirty="0" smtClean="0"/>
              <a:t>	console.log(‘Yes x is 2’);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b="1" dirty="0"/>
              <a:t>		break;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en-US" b="1" dirty="0" smtClean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b="1" dirty="0"/>
              <a:t>	</a:t>
            </a:r>
            <a:r>
              <a:rPr lang="en-US" b="1" dirty="0" smtClean="0"/>
              <a:t>default: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b="1" dirty="0"/>
              <a:t>	</a:t>
            </a:r>
            <a:r>
              <a:rPr lang="en-US" b="1" dirty="0" smtClean="0"/>
              <a:t>	console.log(No x is not 1 or 2);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b="1" dirty="0"/>
              <a:t>	</a:t>
            </a:r>
            <a:r>
              <a:rPr lang="en-US" b="1" dirty="0" smtClean="0"/>
              <a:t>	</a:t>
            </a:r>
            <a:r>
              <a:rPr lang="en-US" b="1" dirty="0"/>
              <a:t>break</a:t>
            </a:r>
            <a:r>
              <a:rPr lang="en-US" b="1" dirty="0" smtClean="0"/>
              <a:t>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b="1" dirty="0"/>
              <a:t>}</a:t>
            </a:r>
          </a:p>
          <a:p>
            <a:pPr marL="0" indent="0">
              <a:lnSpc>
                <a:spcPct val="100000"/>
              </a:lnSpc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8968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Block of code designed to run a task. Can be created and then invoked later on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 smtClean="0"/>
              <a:t>function sayHello(){</a:t>
            </a:r>
          </a:p>
          <a:p>
            <a:pPr marL="0" indent="0">
              <a:buNone/>
            </a:pPr>
            <a:r>
              <a:rPr lang="en-US" b="1" dirty="0" smtClean="0"/>
              <a:t>	console.log(‘Hello World’);</a:t>
            </a:r>
            <a:endParaRPr lang="en-US" b="1" dirty="0"/>
          </a:p>
          <a:p>
            <a:pPr marL="0" indent="0">
              <a:buNone/>
            </a:pPr>
            <a:r>
              <a:rPr lang="en-US" b="1" dirty="0" smtClean="0"/>
              <a:t>}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b="1" dirty="0"/>
              <a:t>function </a:t>
            </a:r>
            <a:r>
              <a:rPr lang="en-US" b="1" dirty="0" smtClean="0"/>
              <a:t>sayHello(greeting){</a:t>
            </a:r>
            <a:endParaRPr lang="en-US" b="1" dirty="0"/>
          </a:p>
          <a:p>
            <a:pPr marL="0" indent="0">
              <a:buNone/>
            </a:pPr>
            <a:r>
              <a:rPr lang="en-US" b="1" dirty="0"/>
              <a:t>	</a:t>
            </a:r>
            <a:r>
              <a:rPr lang="en-US" b="1" dirty="0" smtClean="0"/>
              <a:t>console.log(greeting);</a:t>
            </a:r>
            <a:endParaRPr lang="en-US" b="1" dirty="0"/>
          </a:p>
          <a:p>
            <a:pPr marL="0" indent="0">
              <a:buNone/>
            </a:pPr>
            <a:r>
              <a:rPr lang="en-US" b="1" dirty="0"/>
              <a:t>}</a:t>
            </a:r>
          </a:p>
          <a:p>
            <a:pPr marL="0" indent="0">
              <a:buNone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7256864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730" y="2346236"/>
            <a:ext cx="3430789" cy="1709500"/>
          </a:xfrm>
        </p:spPr>
      </p:pic>
    </p:spTree>
    <p:extLst>
      <p:ext uri="{BB962C8B-B14F-4D97-AF65-F5344CB8AC3E}">
        <p14:creationId xmlns:p14="http://schemas.microsoft.com/office/powerpoint/2010/main" val="315299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</a:t>
            </a:r>
            <a:r>
              <a:rPr lang="en-US" dirty="0" smtClean="0"/>
              <a:t>JavaScript?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1900361"/>
            <a:ext cx="10058400" cy="4675367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en-US" sz="2400" b="1" dirty="0" smtClean="0"/>
              <a:t>JavaScript </a:t>
            </a:r>
            <a:r>
              <a:rPr lang="en-US" sz="2400" dirty="0" smtClean="0"/>
              <a:t>is a high level programming language used to create interactive effects within web browsers</a:t>
            </a:r>
          </a:p>
          <a:p>
            <a:pPr>
              <a:lnSpc>
                <a:spcPct val="200000"/>
              </a:lnSpc>
            </a:pPr>
            <a:r>
              <a:rPr lang="en-US" sz="2400" dirty="0" smtClean="0"/>
              <a:t>Can be used on the server and in more complicated environments that are not web based such as PDF docs, site-specific browsers and desktop widgets</a:t>
            </a:r>
          </a:p>
          <a:p>
            <a:pPr marL="0" indent="0">
              <a:lnSpc>
                <a:spcPct val="150000"/>
              </a:lnSpc>
              <a:buNone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05689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JavaScript Language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sz="2800" b="1" dirty="0" smtClean="0"/>
              <a:t>Scripting Language</a:t>
            </a:r>
          </a:p>
          <a:p>
            <a:pPr>
              <a:lnSpc>
                <a:spcPct val="150000"/>
              </a:lnSpc>
            </a:pPr>
            <a:r>
              <a:rPr lang="en-US" sz="2800" b="1" dirty="0" smtClean="0"/>
              <a:t>Interpreted</a:t>
            </a:r>
          </a:p>
          <a:p>
            <a:pPr>
              <a:lnSpc>
                <a:spcPct val="150000"/>
              </a:lnSpc>
            </a:pPr>
            <a:r>
              <a:rPr lang="en-US" sz="2800" b="1" dirty="0" smtClean="0"/>
              <a:t>Untyped</a:t>
            </a:r>
          </a:p>
          <a:p>
            <a:pPr>
              <a:lnSpc>
                <a:spcPct val="150000"/>
              </a:lnSpc>
            </a:pPr>
            <a:r>
              <a:rPr lang="en-US" sz="2800" b="1" dirty="0" smtClean="0"/>
              <a:t>Multi-Paradigm </a:t>
            </a:r>
            <a:r>
              <a:rPr lang="en-US" sz="2800" dirty="0" smtClean="0"/>
              <a:t>– Object-Oriented, Imperative, Functional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91823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ECMAScript?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sz="2400" dirty="0"/>
              <a:t>ECMAScript is a trademarked scripting-language specification and standard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Standardized by </a:t>
            </a:r>
            <a:r>
              <a:rPr lang="en-US" sz="2400" b="1" dirty="0"/>
              <a:t>Ecma</a:t>
            </a:r>
            <a:r>
              <a:rPr lang="en-US" sz="2400" dirty="0"/>
              <a:t> </a:t>
            </a:r>
            <a:r>
              <a:rPr lang="en-US" sz="2400" dirty="0" smtClean="0"/>
              <a:t>International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Implementations </a:t>
            </a:r>
            <a:r>
              <a:rPr lang="en-US" sz="2400" dirty="0"/>
              <a:t>of ECMAScript </a:t>
            </a:r>
            <a:r>
              <a:rPr lang="en-US" sz="2400" dirty="0" smtClean="0"/>
              <a:t>include </a:t>
            </a:r>
            <a:r>
              <a:rPr lang="en-US" sz="2400" b="1" dirty="0" smtClean="0"/>
              <a:t>JavaScript, Jscript </a:t>
            </a:r>
            <a:r>
              <a:rPr lang="en-US" sz="2400" dirty="0" smtClean="0"/>
              <a:t>and </a:t>
            </a:r>
            <a:r>
              <a:rPr lang="en-US" sz="2400" b="1" dirty="0" smtClean="0"/>
              <a:t>ActionScript</a:t>
            </a:r>
            <a:endParaRPr lang="en-US" sz="2400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5296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Versions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/>
              <a:t>ES5 </a:t>
            </a:r>
            <a:r>
              <a:rPr lang="en-US" sz="2400" dirty="0" smtClean="0"/>
              <a:t>- Standardized in 2009 implemented fairly completely in all browsers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ES6 / ES2015 </a:t>
            </a:r>
            <a:r>
              <a:rPr lang="en-US" sz="2400" dirty="0" smtClean="0"/>
              <a:t>– Partially implemented in most modern browsers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ES7 / ES2016 </a:t>
            </a:r>
            <a:r>
              <a:rPr lang="en-US" sz="2400" dirty="0" smtClean="0"/>
              <a:t>– Still being developed, can be used with additional tools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041705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JavaScript Syntax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dirty="0" smtClean="0"/>
              <a:t>Set of rules for how JavaScript programs are built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 smtClean="0"/>
              <a:t>JavaScript uses most of the usual instructions and syntax that many programming languages use</a:t>
            </a:r>
          </a:p>
          <a:p>
            <a:pPr marL="0" indent="0">
              <a:lnSpc>
                <a:spcPct val="150000"/>
              </a:lnSpc>
              <a:buNone/>
            </a:pPr>
            <a:endParaRPr lang="en-US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n-US" b="1" dirty="0" smtClean="0"/>
              <a:t>Variables, Expressions, Arrays, Objects, Loops, Conditionals, Comparisons, Switches, Functions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2037074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JavaScript Output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/>
              <a:t>console.log(‘some value’) </a:t>
            </a:r>
            <a:r>
              <a:rPr lang="en-US" sz="2400" dirty="0" smtClean="0"/>
              <a:t>– Prints to console in browser or terminal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window.alert() </a:t>
            </a:r>
            <a:r>
              <a:rPr lang="en-US" sz="2400" dirty="0" smtClean="0"/>
              <a:t>– Displays in an alert box in the browser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document.write() </a:t>
            </a:r>
            <a:r>
              <a:rPr lang="en-US" sz="2400" dirty="0" smtClean="0"/>
              <a:t>– Display within &lt;script&gt; tags in the html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innerHTML</a:t>
            </a:r>
            <a:r>
              <a:rPr lang="en-US" sz="2400" dirty="0" smtClean="0"/>
              <a:t> – Access an html element using document.getElementById() and output to it</a:t>
            </a:r>
          </a:p>
          <a:p>
            <a:pPr marL="0" indent="0">
              <a:lnSpc>
                <a:spcPct val="150000"/>
              </a:lnSpc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846184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291091" y="3932808"/>
            <a:ext cx="5149049" cy="26988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Variables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dirty="0" smtClean="0"/>
              <a:t>Variables are used to store values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 smtClean="0"/>
              <a:t>JavaScript uses the </a:t>
            </a:r>
            <a:r>
              <a:rPr lang="en-US" b="1" dirty="0" smtClean="0"/>
              <a:t>“var” </a:t>
            </a:r>
            <a:r>
              <a:rPr lang="en-US" dirty="0" smtClean="0"/>
              <a:t>keyword to declare variables and an equal sign to assign values 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b="1" dirty="0" smtClean="0"/>
              <a:t>var x;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b="1" dirty="0" smtClean="0"/>
              <a:t>x </a:t>
            </a:r>
            <a:r>
              <a:rPr lang="en-US" b="1" dirty="0"/>
              <a:t>= 100;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 smtClean="0"/>
              <a:t>Same as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b="1" dirty="0"/>
              <a:t>var x = 100;</a:t>
            </a:r>
          </a:p>
          <a:p>
            <a:pPr marL="0" indent="0">
              <a:lnSpc>
                <a:spcPct val="150000"/>
              </a:lnSpc>
              <a:buNone/>
            </a:pPr>
            <a:endParaRPr lang="en-US" b="1" dirty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584055" y="4146804"/>
            <a:ext cx="4580878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/>
              <a:t>Variables ARE case sensitive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/>
              <a:t>Variables can contain letters, numbers, underscores (_) and dollar signs ($)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/>
              <a:t>Variables MUST begin with a letter, underscore(_) or dollar sign ($)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46437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Expressions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 expression is a combination of values, variables and operators which computes a value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2 * 5</a:t>
            </a:r>
          </a:p>
          <a:p>
            <a:pPr marL="0" indent="0">
              <a:buNone/>
            </a:pPr>
            <a:r>
              <a:rPr lang="en-US" dirty="0" smtClean="0"/>
              <a:t>x * 5</a:t>
            </a:r>
          </a:p>
          <a:p>
            <a:pPr marL="0" indent="0">
              <a:buNone/>
            </a:pPr>
            <a:r>
              <a:rPr lang="en-US" dirty="0" smtClean="0"/>
              <a:t>“Hello”+ “  ” + “World”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014293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514949"/>
      </a:dk2>
      <a:lt2>
        <a:srgbClr val="E1E1DB"/>
      </a:lt2>
      <a:accent1>
        <a:srgbClr val="9DBFBE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00FF"/>
      </a:hlink>
      <a:folHlink>
        <a:srgbClr val="800080"/>
      </a:folHlink>
    </a:clrScheme>
    <a:fontScheme name="Wood Type">
      <a:majorFont>
        <a:latin typeface="Arial Black" panose="020B0A04020102020204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 panose="020B0604020202020204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BE1B6DD8-9976-4550-A6F4-B2DD4EA939D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TM03090434[[fn=Wood Type]]</Template>
  <TotalTime>7491</TotalTime>
  <Words>517</Words>
  <Application>Microsoft Office PowerPoint</Application>
  <PresentationFormat>Widescreen</PresentationFormat>
  <Paragraphs>119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Arial Black</vt:lpstr>
      <vt:lpstr>Wingdings</vt:lpstr>
      <vt:lpstr>Wood Type</vt:lpstr>
      <vt:lpstr>Full Stack Web Development</vt:lpstr>
      <vt:lpstr>What Is JavaScript?</vt:lpstr>
      <vt:lpstr>The JavaScript Language</vt:lpstr>
      <vt:lpstr>What is ECMAScript?</vt:lpstr>
      <vt:lpstr>Versions</vt:lpstr>
      <vt:lpstr>JavaScript Syntax</vt:lpstr>
      <vt:lpstr>JavaScript Output</vt:lpstr>
      <vt:lpstr>Variables</vt:lpstr>
      <vt:lpstr>Expressions</vt:lpstr>
      <vt:lpstr>Comments</vt:lpstr>
      <vt:lpstr>Arrays</vt:lpstr>
      <vt:lpstr>Loops</vt:lpstr>
      <vt:lpstr>Objects</vt:lpstr>
      <vt:lpstr>Conditionals / If Statements</vt:lpstr>
      <vt:lpstr>Switch</vt:lpstr>
      <vt:lpstr>Function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Full Stack Web Development</dc:title>
  <dc:creator>Brad Traversy</dc:creator>
  <cp:lastModifiedBy>Brad Traversy</cp:lastModifiedBy>
  <cp:revision>40</cp:revision>
  <dcterms:created xsi:type="dcterms:W3CDTF">2016-08-08T14:29:34Z</dcterms:created>
  <dcterms:modified xsi:type="dcterms:W3CDTF">2016-08-24T14:37:12Z</dcterms:modified>
</cp:coreProperties>
</file>